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3"/>
  </p:notesMasterIdLst>
  <p:sldIdLst>
    <p:sldId id="256" r:id="rId2"/>
    <p:sldId id="388" r:id="rId3"/>
    <p:sldId id="263" r:id="rId4"/>
    <p:sldId id="389" r:id="rId5"/>
    <p:sldId id="387" r:id="rId6"/>
    <p:sldId id="393" r:id="rId7"/>
    <p:sldId id="390" r:id="rId8"/>
    <p:sldId id="391" r:id="rId9"/>
    <p:sldId id="392" r:id="rId10"/>
    <p:sldId id="394" r:id="rId11"/>
    <p:sldId id="38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2C"/>
    <a:srgbClr val="00702D"/>
    <a:srgbClr val="00A442"/>
    <a:srgbClr val="007335"/>
    <a:srgbClr val="00742F"/>
    <a:srgbClr val="007E33"/>
    <a:srgbClr val="008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047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44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39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37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70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923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04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98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747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02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398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12" name="Google Shape;12;p2" descr="Imagen que contiene hombre, montar a caballo, nieve, surfeand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17982" y="0"/>
            <a:ext cx="1360998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981311"/>
            <a:ext cx="9144000" cy="195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0ECF09-F229-404E-B6F9-D0E77E1EE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90" r="1086" b="29251"/>
          <a:stretch/>
        </p:blipFill>
        <p:spPr>
          <a:xfrm>
            <a:off x="3397325" y="4774131"/>
            <a:ext cx="4678272" cy="2083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 descr="Imagen que contiene hombre, montar a caballo, nieve, surfeand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8827" y="12357"/>
            <a:ext cx="126440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778476"/>
            <a:ext cx="9751541" cy="91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199" y="1862694"/>
            <a:ext cx="97515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0" name="Google Shape;20;p3" descr="Imagen que contiene señal, reloj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8061" y="5747371"/>
            <a:ext cx="933321" cy="93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Imagen que contiene hombre, montar a caballo, nieve, surfeand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17982" y="0"/>
            <a:ext cx="1360998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B859FE-3CBA-4BF6-A57F-960EDFE20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503" b="29862"/>
          <a:stretch/>
        </p:blipFill>
        <p:spPr>
          <a:xfrm>
            <a:off x="3435825" y="4841507"/>
            <a:ext cx="4729655" cy="2016493"/>
          </a:xfrm>
          <a:prstGeom prst="rect">
            <a:avLst/>
          </a:prstGeom>
        </p:spPr>
      </p:pic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  <a:defRPr sz="2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94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20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20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8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lab.juntadeandalucia.es/pt-bck-oorb/pt-bck-dataset-integration-consumer/-/wikis/Documentaci%C3%B3n" TargetMode="External"/><Relationship Id="rId5" Type="http://schemas.openxmlformats.org/officeDocument/2006/relationships/hyperlink" Target="https://gitlab.juntadeandalucia.es/pt-bck-oorb/pt-bck-dataset-integration-productor" TargetMode="Externa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juntadeandalucia.es/portal-jjaa/plataforma-tecnologica/sdigitales-adapter-sv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gitlab.juntadeandalucia.es/portal-jjaa/plataforma-tecnologica/sdigitales-ei-pd_hydra_rest-adapter" TargetMode="External"/><Relationship Id="rId4" Type="http://schemas.openxmlformats.org/officeDocument/2006/relationships/hyperlink" Target="https://gitlab.juntadeandalucia.es/portal-jjaa/plataforma-tecnologica/sdigitales-indexer-sv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digitales-datasets-management-svc.apps.paas-des.junta-andalucia.es/swagger-ui/index.html#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hyperlink" Target="https://gitlab.juntadeandalucia.es/documentacion/integracion-datos-pt/-/wikis/Desarrollo#41-evento-post" TargetMode="External"/><Relationship Id="rId7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boja-hydra.apps.paas-des.junta-andalucia.es/disposiciones/boja/disposition.2018.134.9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gdc-pdpopendata-ckan.paas.junta-andalucia.es/datosabiertos/portal/sites/default/files/2021-12/MSD_Documento_Consulta_API_Content_v01r01_DatosAbiertos.pdf" TargetMode="External"/><Relationship Id="rId3" Type="http://schemas.openxmlformats.org/officeDocument/2006/relationships/hyperlink" Target="https://sdigitales-kibana-plataforma-tecnologica.apps.paas-des.junta-andalucia.es/app/dev_tools#/console" TargetMode="External"/><Relationship Id="rId7" Type="http://schemas.openxmlformats.org/officeDocument/2006/relationships/hyperlink" Target="https://juntadeandalucia.es/ssdigitales/datasets/contentapi/2.1.0/search/boja/disposition.2018.134.9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m-ptent-pro.paas.junta-andalucia.es/datasets/contentapi/2.1.0/search/boja/disposition.2018.134.94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apim-console-ptent-pro.paas.junta-andalucia.es/store/apis/info?name=DatasetsAPIContent&amp;version=2.1.0&amp;provider=admin#tab1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redmine-attgap.juntadeandalucia.es/projects/gestion-devops/wiki/Consultas_avanzadas_elasticsearch" TargetMode="Externa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66E4371-EE4B-E6FB-8FB6-DC09737FFE58}"/>
              </a:ext>
            </a:extLst>
          </p:cNvPr>
          <p:cNvSpPr txBox="1"/>
          <p:nvPr/>
        </p:nvSpPr>
        <p:spPr>
          <a:xfrm>
            <a:off x="2405421" y="1135039"/>
            <a:ext cx="67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777777"/>
                </a:solidFill>
                <a:latin typeface="Avenir Next Condensed" panose="020B0506020202020204" pitchFamily="34" charset="0"/>
              </a:rPr>
              <a:t>MODELO DE SERVICIOS DIGITALES DE LA JUNTA DE ANDALUCÍA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80D351CC-842C-1A79-3354-4F28CE00B760}"/>
              </a:ext>
            </a:extLst>
          </p:cNvPr>
          <p:cNvSpPr/>
          <p:nvPr/>
        </p:nvSpPr>
        <p:spPr>
          <a:xfrm>
            <a:off x="408973" y="212295"/>
            <a:ext cx="9707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Notificación de Eventos en BBDD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96B41B-C209-2D9C-88C3-670B5D3D9276}"/>
              </a:ext>
            </a:extLst>
          </p:cNvPr>
          <p:cNvSpPr/>
          <p:nvPr/>
        </p:nvSpPr>
        <p:spPr>
          <a:xfrm>
            <a:off x="408973" y="763779"/>
            <a:ext cx="76732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es-ES" sz="1600" dirty="0"/>
            </a:b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¿En que consiste?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Esta alternativa consta de dos subproyectos, usando el modelo consumidor/productor, donde simulan el flujo de ingesta de la plataforma en sustitución del consumo de llamadas API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REST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EE4E9C3-1BA1-1781-67C3-96EE26606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735" y="2040713"/>
            <a:ext cx="1832759" cy="1753339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E69D3303-B782-286B-2A46-64275E9DC806}"/>
              </a:ext>
            </a:extLst>
          </p:cNvPr>
          <p:cNvSpPr/>
          <p:nvPr/>
        </p:nvSpPr>
        <p:spPr>
          <a:xfrm>
            <a:off x="408972" y="2105787"/>
            <a:ext cx="32752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es-ES" sz="1600" dirty="0"/>
            </a:b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Productor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principal funcionalidad es realizar un proceso ETL, a partir de unos disparadores en base de datos, por el que se obtienen la información desde los eventos y se almacenan en formato JSON en un contenedor 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MinIO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Este proyecto está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dockerizado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y desplegado en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AC63E82-27A8-BF25-723F-7496FA507DD0}"/>
              </a:ext>
            </a:extLst>
          </p:cNvPr>
          <p:cNvSpPr/>
          <p:nvPr/>
        </p:nvSpPr>
        <p:spPr>
          <a:xfrm>
            <a:off x="4387648" y="2105787"/>
            <a:ext cx="327526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es-ES" sz="1600" dirty="0"/>
            </a:b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Consumidor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Microservicio encargado de indexar los datos en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(ES), provenientes 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(en formato JSON) que se encuentran en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MinIO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utilizando como apoyo el servicio Hydra.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9FDE4C3-53D8-E9C5-5849-DF865CC3A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72" y="4494273"/>
            <a:ext cx="8353425" cy="1438275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6AB22AC4-749B-39A9-BE54-B113CEBC039B}"/>
              </a:ext>
            </a:extLst>
          </p:cNvPr>
          <p:cNvSpPr/>
          <p:nvPr/>
        </p:nvSpPr>
        <p:spPr>
          <a:xfrm>
            <a:off x="408972" y="6113914"/>
            <a:ext cx="31265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Repositorio Fuente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8020EE0-8FBD-BAB6-3DAF-A8390BBFC3EB}"/>
              </a:ext>
            </a:extLst>
          </p:cNvPr>
          <p:cNvSpPr/>
          <p:nvPr/>
        </p:nvSpPr>
        <p:spPr>
          <a:xfrm>
            <a:off x="4387648" y="6074264"/>
            <a:ext cx="31265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Documentación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D9345023-7194-B16F-DF60-99C3DD7F6C66}"/>
              </a:ext>
            </a:extLst>
          </p:cNvPr>
          <p:cNvSpPr txBox="1"/>
          <p:nvPr/>
        </p:nvSpPr>
        <p:spPr>
          <a:xfrm>
            <a:off x="2716140" y="3523132"/>
            <a:ext cx="6759717" cy="2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61" dirty="0">
                <a:solidFill>
                  <a:srgbClr val="777777"/>
                </a:solidFill>
                <a:latin typeface="Avenir Next Condensed" panose="020B0506020202020204" pitchFamily="34" charset="0"/>
              </a:rPr>
              <a:t>MODELO DE SERVICIOS DIGITALES DE LA JUNTA DE ANDALUCÍA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EB04B46-BAC4-F64C-7AFD-3F173CF09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44" y="1775009"/>
            <a:ext cx="1719906" cy="9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61542F0-7191-3B72-1DE0-C247647D4380}"/>
              </a:ext>
            </a:extLst>
          </p:cNvPr>
          <p:cNvSpPr txBox="1"/>
          <p:nvPr/>
        </p:nvSpPr>
        <p:spPr>
          <a:xfrm>
            <a:off x="745725" y="1853015"/>
            <a:ext cx="63209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Herramientas para el desarrollo</a:t>
            </a:r>
          </a:p>
          <a:p>
            <a:r>
              <a:rPr lang="es-ES" sz="1800" b="1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Alternativas</a:t>
            </a:r>
            <a:r>
              <a:rPr lang="es-ES" sz="2000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s-ES" sz="2000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ES" sz="1600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1.1. Modelo de integración mediante API REST</a:t>
            </a:r>
          </a:p>
          <a:p>
            <a:r>
              <a:rPr lang="es-ES" sz="2000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ES" sz="1600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1.2. Modelo de integración eventos en BBDD</a:t>
            </a:r>
          </a:p>
          <a:p>
            <a:r>
              <a:rPr lang="es-ES" sz="1800" b="1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Como funciona el proceso de Ingesta</a:t>
            </a:r>
          </a:p>
          <a:p>
            <a:r>
              <a:rPr lang="es-ES" sz="1800" b="1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Agentes involucrados	</a:t>
            </a:r>
          </a:p>
          <a:p>
            <a:r>
              <a:rPr lang="es-ES" sz="1800" b="1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Identificación del proveedor	</a:t>
            </a:r>
          </a:p>
          <a:p>
            <a:r>
              <a:rPr lang="es-ES" sz="1800" b="1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Como desarrollar el Proveedor	</a:t>
            </a:r>
          </a:p>
          <a:p>
            <a:r>
              <a:rPr lang="es-ES" sz="1800" b="1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Pruebas funcionales</a:t>
            </a:r>
          </a:p>
          <a:p>
            <a:r>
              <a:rPr lang="es-ES" sz="1800" b="1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s-ES" sz="1800" b="1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Notificación de Eventos en BBDD</a:t>
            </a:r>
          </a:p>
          <a:p>
            <a:r>
              <a:rPr lang="es-ES" dirty="0"/>
              <a:t>	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517BD2-4090-1D32-D52C-93458633541A}"/>
              </a:ext>
            </a:extLst>
          </p:cNvPr>
          <p:cNvSpPr txBox="1"/>
          <p:nvPr/>
        </p:nvSpPr>
        <p:spPr>
          <a:xfrm>
            <a:off x="2290011" y="366247"/>
            <a:ext cx="6759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777777"/>
                </a:solidFill>
                <a:latin typeface="Avenir Next Condensed" panose="020B0506020202020204" pitchFamily="34" charset="0"/>
              </a:rPr>
              <a:t>MODELO DE SERVICIOS DIGITALES DE LA JUNTA DE ANDALUCÍA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54B1B3F-76DD-131D-2024-48A7C5291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35" r="6332" b="57319"/>
          <a:stretch/>
        </p:blipFill>
        <p:spPr>
          <a:xfrm flipH="1">
            <a:off x="2956263" y="5741988"/>
            <a:ext cx="6858001" cy="111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1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8973" y="212295"/>
            <a:ext cx="9707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Herramientas usadas para el desarrollo</a:t>
            </a:r>
          </a:p>
        </p:txBody>
      </p:sp>
      <p:pic>
        <p:nvPicPr>
          <p:cNvPr id="1030" name="Picture 6" descr="https://lh5.googleusercontent.com/AByNSrXiB2opnGOIhsttyQkdq_c90FrNTAQNhiAXTm4OdC9jwkWLcbPe-5CyIqj70fWDM-A343DTdR5ik2pkmSv6wW4M74oGzmfMh0HodxomFvYSNhvQFH1VLPyAhAzo9hXdgzjbbnkSA_HEWQ0EWfeFKPmFhfi0ZJK-eeYvfQCcXiOWGeyA7ufj1AhLJcE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71" y="1272048"/>
            <a:ext cx="1463852" cy="56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78" y="4747533"/>
            <a:ext cx="1911188" cy="95559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95" y="4683263"/>
            <a:ext cx="1828804" cy="1219202"/>
          </a:xfrm>
          <a:prstGeom prst="rect">
            <a:avLst/>
          </a:prstGeom>
        </p:spPr>
      </p:pic>
      <p:pic>
        <p:nvPicPr>
          <p:cNvPr id="16" name="Picture 2" descr="Logo&#10;&#10;Description automatically generated">
            <a:extLst>
              <a:ext uri="{FF2B5EF4-FFF2-40B4-BE49-F238E27FC236}">
                <a16:creationId xmlns:a16="http://schemas.microsoft.com/office/drawing/2014/main" id="{52D14D09-B107-C05B-A4FF-3AD1DDB8C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355" y="4561034"/>
            <a:ext cx="1056780" cy="11290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28" y="4840767"/>
            <a:ext cx="2472339" cy="9041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E89E878-BA08-4CA6-EA13-25336962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1" y="1167883"/>
            <a:ext cx="2378900" cy="6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afka">
            <a:extLst>
              <a:ext uri="{FF2B5EF4-FFF2-40B4-BE49-F238E27FC236}">
                <a16:creationId xmlns:a16="http://schemas.microsoft.com/office/drawing/2014/main" id="{586C616C-A1A1-BA43-2068-EC57D2D4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28" y="993143"/>
            <a:ext cx="2129993" cy="11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lasticsearch: qué es, cómo funciona y características | ConsulThink">
            <a:extLst>
              <a:ext uri="{FF2B5EF4-FFF2-40B4-BE49-F238E27FC236}">
                <a16:creationId xmlns:a16="http://schemas.microsoft.com/office/drawing/2014/main" id="{43F3C5AD-6719-08D3-D771-EE97BFE5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50" y="891265"/>
            <a:ext cx="2633149" cy="12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Kibana Logo | ? logo, Vector logo, Data visualization">
            <a:extLst>
              <a:ext uri="{FF2B5EF4-FFF2-40B4-BE49-F238E27FC236}">
                <a16:creationId xmlns:a16="http://schemas.microsoft.com/office/drawing/2014/main" id="{1198DF20-4B39-5CD6-AE49-F4A59474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1" y="2044706"/>
            <a:ext cx="2180208" cy="218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5848A2-6822-07A6-F31A-49BD9A68A6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0181" y="2493819"/>
            <a:ext cx="1133248" cy="1609793"/>
          </a:xfrm>
          <a:prstGeom prst="rect">
            <a:avLst/>
          </a:prstGeom>
        </p:spPr>
      </p:pic>
      <p:pic>
        <p:nvPicPr>
          <p:cNvPr id="1052" name="Picture 28" descr="MinIO | Understand the guidelines for using MinIO's marks">
            <a:extLst>
              <a:ext uri="{FF2B5EF4-FFF2-40B4-BE49-F238E27FC236}">
                <a16:creationId xmlns:a16="http://schemas.microsoft.com/office/drawing/2014/main" id="{E26393A2-6234-C179-6704-DCF68830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46" y="3159983"/>
            <a:ext cx="2100902" cy="31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5E084713-B83C-9B39-FBB3-0826188A4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03" y="3006327"/>
            <a:ext cx="1386136" cy="5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2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D9345023-7194-B16F-DF60-99C3DD7F6C66}"/>
              </a:ext>
            </a:extLst>
          </p:cNvPr>
          <p:cNvSpPr txBox="1"/>
          <p:nvPr/>
        </p:nvSpPr>
        <p:spPr>
          <a:xfrm>
            <a:off x="665826" y="1244086"/>
            <a:ext cx="1017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rgbClr val="777777"/>
                </a:solidFill>
                <a:latin typeface="Avenir Next Condensed" panose="020B0506020202020204" pitchFamily="34" charset="0"/>
              </a:rPr>
              <a:t>El objeto de la presente guía de desarrollo es ilustrar el proceso de indexación de datos dentro de la plataforma tecnológica mediante el marco del Modelo de Servicios Digitales. </a:t>
            </a:r>
          </a:p>
        </p:txBody>
      </p:sp>
      <p:pic>
        <p:nvPicPr>
          <p:cNvPr id="4098" name="Picture 2" descr="API REST | Aprendiendo Arduino">
            <a:extLst>
              <a:ext uri="{FF2B5EF4-FFF2-40B4-BE49-F238E27FC236}">
                <a16:creationId xmlns:a16="http://schemas.microsoft.com/office/drawing/2014/main" id="{831BC422-89F9-75CC-21EF-1140E11A6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78" y="3378349"/>
            <a:ext cx="4360973" cy="17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E065DC-B520-C66C-59C4-1346BC1A0074}"/>
              </a:ext>
            </a:extLst>
          </p:cNvPr>
          <p:cNvSpPr txBox="1"/>
          <p:nvPr/>
        </p:nvSpPr>
        <p:spPr>
          <a:xfrm>
            <a:off x="1697351" y="2750296"/>
            <a:ext cx="26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</a:rPr>
              <a:t>Alternativa 1: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Avenir Next Condensed" panose="020B0506020202020204" pitchFamily="34" charset="0"/>
              </a:rPr>
              <a:t>Consumo de API </a:t>
            </a:r>
            <a:r>
              <a:rPr lang="es-ES" dirty="0" err="1">
                <a:solidFill>
                  <a:schemeClr val="tx1"/>
                </a:solidFill>
                <a:latin typeface="Avenir Next Condensed" panose="020B0506020202020204" pitchFamily="34" charset="0"/>
              </a:rPr>
              <a:t>REST</a:t>
            </a:r>
            <a:endParaRPr lang="es-ES" dirty="0">
              <a:solidFill>
                <a:schemeClr val="tx1"/>
              </a:solidFill>
              <a:latin typeface="Avenir Next Condensed" panose="020B0506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B74512-F9E9-D05F-B621-C942DEA6A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563" y="3422366"/>
            <a:ext cx="5300424" cy="17111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2941A18-5E06-BF93-D389-8E560AE820F8}"/>
              </a:ext>
            </a:extLst>
          </p:cNvPr>
          <p:cNvSpPr txBox="1"/>
          <p:nvPr/>
        </p:nvSpPr>
        <p:spPr>
          <a:xfrm>
            <a:off x="7155450" y="2750296"/>
            <a:ext cx="26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</a:rPr>
              <a:t>Alternativa 2: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Avenir Next Condensed" panose="020B0506020202020204" pitchFamily="34" charset="0"/>
              </a:rPr>
              <a:t>Notificación de Eventos en BBDD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0D351CC-842C-1A79-3354-4F28CE00B760}"/>
              </a:ext>
            </a:extLst>
          </p:cNvPr>
          <p:cNvSpPr/>
          <p:nvPr/>
        </p:nvSpPr>
        <p:spPr>
          <a:xfrm>
            <a:off x="408973" y="212295"/>
            <a:ext cx="9707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Alternativas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163A324-2052-A476-7923-90E125B3ACB6}"/>
              </a:ext>
            </a:extLst>
          </p:cNvPr>
          <p:cNvCxnSpPr/>
          <p:nvPr/>
        </p:nvCxnSpPr>
        <p:spPr>
          <a:xfrm>
            <a:off x="5564777" y="2638697"/>
            <a:ext cx="0" cy="384048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1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BE3187A1-9FE8-00A1-F3AB-695D25FBD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4916"/>
            <a:ext cx="5141285" cy="622816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51C6778-9077-3CCE-920D-FACED56D6DB1}"/>
              </a:ext>
            </a:extLst>
          </p:cNvPr>
          <p:cNvSpPr/>
          <p:nvPr/>
        </p:nvSpPr>
        <p:spPr>
          <a:xfrm>
            <a:off x="408973" y="212295"/>
            <a:ext cx="9707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El proceso de Ingesta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6B71731-2E40-9B1D-1FBA-E3971750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24079"/>
              </p:ext>
            </p:extLst>
          </p:nvPr>
        </p:nvGraphicFramePr>
        <p:xfrm>
          <a:off x="440777" y="1242873"/>
          <a:ext cx="4583984" cy="5175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83984">
                  <a:extLst>
                    <a:ext uri="{9D8B030D-6E8A-4147-A177-3AD203B41FA5}">
                      <a16:colId xmlns:a16="http://schemas.microsoft.com/office/drawing/2014/main" val="1106198524"/>
                    </a:ext>
                  </a:extLst>
                </a:gridCol>
              </a:tblGrid>
              <a:tr h="37235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Procesos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265720"/>
                  </a:ext>
                </a:extLst>
              </a:tr>
              <a:tr h="6221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Llamada inicial al adaptador de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wso2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La única diferencia entre una llamada y otra a nivel del adaptador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wso2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es el valor que se envía en la operación a la cola de Kafka, create (recurso POST) o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(recurso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9473397"/>
                  </a:ext>
                </a:extLst>
              </a:tr>
              <a:tr h="2125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El adaptador crea un mensaje en la cola de Kafka con el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content-update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7150441"/>
                  </a:ext>
                </a:extLst>
              </a:tr>
              <a:tr h="826929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El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listener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content-update-batch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sdigitales-adapter-svc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detecta la petición y se procesa. Se realiza la consulta a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sdigitales-datasets-management-svc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el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id para obtener el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endpoint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adaptador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wso2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el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endpoint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que se deben obtener los datos.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62751984"/>
                  </a:ext>
                </a:extLst>
              </a:tr>
              <a:tr h="2125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Se realiza la consulta en mongo por el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428046"/>
                  </a:ext>
                </a:extLst>
              </a:tr>
              <a:tr h="2125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Mongo obtiene los datos y los pasa a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sdigitales-datasets-management-svc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649822"/>
                  </a:ext>
                </a:extLst>
              </a:tr>
              <a:tr h="4173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sdigitales-datasets-management-svc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pasa los datos de mongo a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sdigitales-adapter-svc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625468"/>
                  </a:ext>
                </a:extLst>
              </a:tr>
              <a:tr h="2125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Se envía una petición al adaptador de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wso2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obtener os datos a indexar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3510469"/>
                  </a:ext>
                </a:extLst>
              </a:tr>
              <a:tr h="21255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El adaptador de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wso2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responde con los datos a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sdigitales-adapter-svc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13613326"/>
                  </a:ext>
                </a:extLst>
              </a:tr>
              <a:tr h="6221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Se envía a la cola de Kafka una petición con el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content-reciever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los datos de la id que se deben indexar y la operación create o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según corresponda.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0000641"/>
                  </a:ext>
                </a:extLst>
              </a:tr>
              <a:tr h="4173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El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listener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content-reciever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sdigitales-indexer-svc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detecta la petición y se procesa, envía a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elasticSearch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contenido de la id que se tenían que indexar.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48750905"/>
                  </a:ext>
                </a:extLst>
              </a:tr>
              <a:tr h="4173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ElasticSearch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 indexa y le pasa a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sdigitales-indexer-svc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resultado de las operación de indexado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2647934"/>
                  </a:ext>
                </a:extLst>
              </a:tr>
              <a:tr h="41734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sdigitales-indexer-svc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envía el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content-inserted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 orquestador de Kafka para que sepa que ya se han procesado la petición de la cola.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14916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66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80D351CC-842C-1A79-3354-4F28CE00B760}"/>
              </a:ext>
            </a:extLst>
          </p:cNvPr>
          <p:cNvSpPr/>
          <p:nvPr/>
        </p:nvSpPr>
        <p:spPr>
          <a:xfrm>
            <a:off x="408973" y="212295"/>
            <a:ext cx="9707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Agentes involucrados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8C75A7D-0273-C3E2-F7C2-29D2B6279BFB}"/>
              </a:ext>
            </a:extLst>
          </p:cNvPr>
          <p:cNvSpPr/>
          <p:nvPr/>
        </p:nvSpPr>
        <p:spPr>
          <a:xfrm>
            <a:off x="6096000" y="845931"/>
            <a:ext cx="58977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Adapter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¿Qué es?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Microservicio Java, donde su objetivo es consumir de una cola Kafka (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content-update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) recibiendo notificaciones de actualización/creación/eliminación de contenidos de colecciones gestionadas por la plataforma. Y produce en la cola (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-receiver) una vez obtenida la información completa.</a:t>
            </a: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Repositorio Fuente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29A780-B6DB-E0E8-5B41-73E3AA2FE07D}"/>
              </a:ext>
            </a:extLst>
          </p:cNvPr>
          <p:cNvSpPr/>
          <p:nvPr/>
        </p:nvSpPr>
        <p:spPr>
          <a:xfrm>
            <a:off x="329955" y="3325410"/>
            <a:ext cx="45958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Indexer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¿Qué es?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Microservicio Java, donde su objetivo es consumir de una cola Kafka (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-receiver) recibiendo la información completa de un contenido. Es encargado de indexar el contenido en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 y produce en la cola (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noti-xxxx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) una vez la indexación ha sido satisfactoria.</a:t>
            </a: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Repositorio Fuente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BDFF4CE-D552-57E9-496F-8F5CB5B5085F}"/>
              </a:ext>
            </a:extLst>
          </p:cNvPr>
          <p:cNvSpPr/>
          <p:nvPr/>
        </p:nvSpPr>
        <p:spPr>
          <a:xfrm>
            <a:off x="329955" y="953653"/>
            <a:ext cx="548716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Hydra ¿Qué es?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 el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la Plataforma Tecnológica. Compuesto de una implementación de referencia y un microservicio WSO2. Su objetivo es producir a partir de una invocación al API REST del microservicio, mensajes en la cola Kafka (contente-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Repositorio Fuente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E47720-9197-1E32-2A02-5719D4EC9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121" y="3103876"/>
            <a:ext cx="5487166" cy="2857899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39F987E-4DC9-1F70-3456-2E103935177B}"/>
              </a:ext>
            </a:extLst>
          </p:cNvPr>
          <p:cNvSpPr/>
          <p:nvPr/>
        </p:nvSpPr>
        <p:spPr>
          <a:xfrm>
            <a:off x="3930549" y="2226971"/>
            <a:ext cx="1811045" cy="9312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700" dirty="0">
                <a:solidFill>
                  <a:schemeClr val="tx1"/>
                </a:solidFill>
              </a:rPr>
              <a:t>{</a:t>
            </a:r>
          </a:p>
          <a:p>
            <a:r>
              <a:rPr lang="es-ES" sz="700" dirty="0">
                <a:solidFill>
                  <a:schemeClr val="tx1"/>
                </a:solidFill>
              </a:rPr>
              <a:t>"</a:t>
            </a:r>
            <a:r>
              <a:rPr lang="es-ES" sz="700" dirty="0" err="1">
                <a:solidFill>
                  <a:schemeClr val="tx1"/>
                </a:solidFill>
              </a:rPr>
              <a:t>operation</a:t>
            </a:r>
            <a:r>
              <a:rPr lang="es-ES" sz="700" dirty="0">
                <a:solidFill>
                  <a:schemeClr val="tx1"/>
                </a:solidFill>
              </a:rPr>
              <a:t>":"create"</a:t>
            </a:r>
          </a:p>
          <a:p>
            <a:r>
              <a:rPr lang="es-ES" sz="700" dirty="0">
                <a:solidFill>
                  <a:schemeClr val="tx1"/>
                </a:solidFill>
              </a:rPr>
              <a:t>"date":"</a:t>
            </a:r>
            <a:r>
              <a:rPr lang="es-ES" sz="700" dirty="0" err="1">
                <a:solidFill>
                  <a:schemeClr val="tx1"/>
                </a:solidFill>
              </a:rPr>
              <a:t>2022-09-19T17:39:27.131Z</a:t>
            </a:r>
            <a:r>
              <a:rPr lang="es-ES" sz="700" dirty="0">
                <a:solidFill>
                  <a:schemeClr val="tx1"/>
                </a:solidFill>
              </a:rPr>
              <a:t>"</a:t>
            </a:r>
          </a:p>
          <a:p>
            <a:r>
              <a:rPr lang="es-ES" sz="700" dirty="0">
                <a:solidFill>
                  <a:schemeClr val="tx1"/>
                </a:solidFill>
              </a:rPr>
              <a:t>"</a:t>
            </a:r>
            <a:r>
              <a:rPr lang="es-ES" sz="700" dirty="0" err="1">
                <a:solidFill>
                  <a:schemeClr val="tx1"/>
                </a:solidFill>
              </a:rPr>
              <a:t>datasetId</a:t>
            </a:r>
            <a:r>
              <a:rPr lang="es-ES" sz="700" dirty="0">
                <a:solidFill>
                  <a:schemeClr val="tx1"/>
                </a:solidFill>
              </a:rPr>
              <a:t>":"boja"</a:t>
            </a:r>
          </a:p>
          <a:p>
            <a:r>
              <a:rPr lang="es-ES" sz="700" dirty="0">
                <a:solidFill>
                  <a:schemeClr val="tx1"/>
                </a:solidFill>
              </a:rPr>
              <a:t>"</a:t>
            </a:r>
            <a:r>
              <a:rPr lang="es-ES" sz="700" dirty="0" err="1">
                <a:solidFill>
                  <a:schemeClr val="tx1"/>
                </a:solidFill>
              </a:rPr>
              <a:t>contentId</a:t>
            </a:r>
            <a:r>
              <a:rPr lang="es-ES" sz="700" dirty="0">
                <a:solidFill>
                  <a:schemeClr val="tx1"/>
                </a:solidFill>
              </a:rPr>
              <a:t>":"</a:t>
            </a:r>
            <a:r>
              <a:rPr lang="es-ES" sz="700" dirty="0" err="1">
                <a:solidFill>
                  <a:schemeClr val="tx1"/>
                </a:solidFill>
              </a:rPr>
              <a:t>disposition.2018.134.94</a:t>
            </a:r>
            <a:r>
              <a:rPr lang="es-ES" sz="700" dirty="0">
                <a:solidFill>
                  <a:schemeClr val="tx1"/>
                </a:solidFill>
              </a:rPr>
              <a:t>"</a:t>
            </a:r>
          </a:p>
          <a:p>
            <a:r>
              <a:rPr lang="es-ES" sz="700" dirty="0">
                <a:solidFill>
                  <a:schemeClr val="tx1"/>
                </a:solidFill>
              </a:rPr>
              <a:t>"</a:t>
            </a:r>
            <a:r>
              <a:rPr lang="es-ES" sz="700" dirty="0" err="1">
                <a:solidFill>
                  <a:schemeClr val="tx1"/>
                </a:solidFill>
              </a:rPr>
              <a:t>providerId</a:t>
            </a:r>
            <a:r>
              <a:rPr lang="es-ES" sz="700" dirty="0">
                <a:solidFill>
                  <a:schemeClr val="tx1"/>
                </a:solidFill>
              </a:rPr>
              <a:t>":"</a:t>
            </a:r>
            <a:r>
              <a:rPr lang="es-ES" sz="700" dirty="0" err="1">
                <a:solidFill>
                  <a:schemeClr val="tx1"/>
                </a:solidFill>
              </a:rPr>
              <a:t>disposiciones_boja</a:t>
            </a:r>
            <a:r>
              <a:rPr lang="es-ES" sz="700" dirty="0">
                <a:solidFill>
                  <a:schemeClr val="tx1"/>
                </a:solidFill>
              </a:rPr>
              <a:t>"</a:t>
            </a:r>
          </a:p>
          <a:p>
            <a:r>
              <a:rPr lang="es-ES" sz="700" dirty="0">
                <a:solidFill>
                  <a:schemeClr val="tx1"/>
                </a:solidFill>
              </a:rPr>
              <a:t>"</a:t>
            </a:r>
            <a:r>
              <a:rPr lang="es-ES" sz="700" dirty="0" err="1">
                <a:solidFill>
                  <a:schemeClr val="tx1"/>
                </a:solidFill>
              </a:rPr>
              <a:t>version</a:t>
            </a:r>
            <a:r>
              <a:rPr lang="es-ES" sz="700" dirty="0">
                <a:solidFill>
                  <a:schemeClr val="tx1"/>
                </a:solidFill>
              </a:rPr>
              <a:t>":"</a:t>
            </a:r>
            <a:r>
              <a:rPr lang="es-ES" sz="700" dirty="0" err="1">
                <a:solidFill>
                  <a:schemeClr val="tx1"/>
                </a:solidFill>
              </a:rPr>
              <a:t>v1.0.0</a:t>
            </a:r>
            <a:r>
              <a:rPr lang="es-ES" sz="700" dirty="0">
                <a:solidFill>
                  <a:schemeClr val="tx1"/>
                </a:solidFill>
              </a:rPr>
              <a:t>"</a:t>
            </a:r>
          </a:p>
          <a:p>
            <a:r>
              <a:rPr lang="es-ES" sz="700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9472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80D351CC-842C-1A79-3354-4F28CE00B760}"/>
              </a:ext>
            </a:extLst>
          </p:cNvPr>
          <p:cNvSpPr/>
          <p:nvPr/>
        </p:nvSpPr>
        <p:spPr>
          <a:xfrm>
            <a:off x="408973" y="212295"/>
            <a:ext cx="9707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Identificación del Proveedor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1FA5D3-2410-4C24-705B-7C066ADCB45E}"/>
              </a:ext>
            </a:extLst>
          </p:cNvPr>
          <p:cNvSpPr/>
          <p:nvPr/>
        </p:nvSpPr>
        <p:spPr>
          <a:xfrm>
            <a:off x="246926" y="6118176"/>
            <a:ext cx="8669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Enlace servicio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agrama de flujo: documento 1">
            <a:extLst>
              <a:ext uri="{FF2B5EF4-FFF2-40B4-BE49-F238E27FC236}">
                <a16:creationId xmlns:a16="http://schemas.microsoft.com/office/drawing/2014/main" id="{C9034062-1648-3A9C-0196-9AC7EEC58D52}"/>
              </a:ext>
            </a:extLst>
          </p:cNvPr>
          <p:cNvSpPr/>
          <p:nvPr/>
        </p:nvSpPr>
        <p:spPr>
          <a:xfrm>
            <a:off x="6968779" y="3648723"/>
            <a:ext cx="4483224" cy="2246050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200" dirty="0">
              <a:solidFill>
                <a:schemeClr val="tx1"/>
              </a:solidFill>
            </a:endParaRPr>
          </a:p>
          <a:p>
            <a:endParaRPr lang="es-ES" sz="1200" dirty="0">
              <a:solidFill>
                <a:schemeClr val="tx1"/>
              </a:solidFill>
            </a:endParaRPr>
          </a:p>
          <a:p>
            <a:r>
              <a:rPr lang="es-ES" sz="1200" dirty="0">
                <a:solidFill>
                  <a:schemeClr val="tx1"/>
                </a:solidFill>
              </a:rPr>
              <a:t>{</a:t>
            </a:r>
          </a:p>
          <a:p>
            <a:r>
              <a:rPr lang="es-ES" sz="1200" dirty="0">
                <a:solidFill>
                  <a:schemeClr val="tx1"/>
                </a:solidFill>
              </a:rPr>
              <a:t>        "id": "</a:t>
            </a:r>
            <a:r>
              <a:rPr lang="es-ES" sz="1200" dirty="0" err="1">
                <a:solidFill>
                  <a:schemeClr val="tx1"/>
                </a:solidFill>
              </a:rPr>
              <a:t>disposiciones_boja</a:t>
            </a:r>
            <a:r>
              <a:rPr lang="es-ES" sz="1200" dirty="0">
                <a:solidFill>
                  <a:schemeClr val="tx1"/>
                </a:solidFill>
              </a:rPr>
              <a:t>",</a:t>
            </a:r>
          </a:p>
          <a:p>
            <a:r>
              <a:rPr lang="es-ES" sz="1200" dirty="0">
                <a:solidFill>
                  <a:schemeClr val="tx1"/>
                </a:solidFill>
              </a:rPr>
              <a:t>        "</a:t>
            </a:r>
            <a:r>
              <a:rPr lang="es-ES" sz="1200" dirty="0" err="1">
                <a:solidFill>
                  <a:schemeClr val="tx1"/>
                </a:solidFill>
              </a:rPr>
              <a:t>name</a:t>
            </a:r>
            <a:r>
              <a:rPr lang="es-ES" sz="1200" dirty="0">
                <a:solidFill>
                  <a:schemeClr val="tx1"/>
                </a:solidFill>
              </a:rPr>
              <a:t>": "Disposiciones del BOJA",</a:t>
            </a:r>
          </a:p>
          <a:p>
            <a:r>
              <a:rPr lang="es-ES" sz="1200" dirty="0">
                <a:solidFill>
                  <a:schemeClr val="tx1"/>
                </a:solidFill>
              </a:rPr>
              <a:t>        "</a:t>
            </a:r>
            <a:r>
              <a:rPr lang="es-ES" sz="1200" dirty="0" err="1">
                <a:solidFill>
                  <a:schemeClr val="tx1"/>
                </a:solidFill>
              </a:rPr>
              <a:t>finalEndpoint</a:t>
            </a:r>
            <a:r>
              <a:rPr lang="es-ES" sz="1200" dirty="0">
                <a:solidFill>
                  <a:schemeClr val="tx1"/>
                </a:solidFill>
              </a:rPr>
              <a:t>": "http://boja-</a:t>
            </a:r>
            <a:r>
              <a:rPr lang="es-ES" sz="1200" dirty="0" err="1">
                <a:solidFill>
                  <a:schemeClr val="tx1"/>
                </a:solidFill>
              </a:rPr>
              <a:t>hydra.apps.paas</a:t>
            </a:r>
            <a:r>
              <a:rPr lang="es-ES" sz="1200" dirty="0">
                <a:solidFill>
                  <a:schemeClr val="tx1"/>
                </a:solidFill>
              </a:rPr>
              <a:t>-</a:t>
            </a:r>
            <a:r>
              <a:rPr lang="es-ES" sz="1200" dirty="0" err="1">
                <a:solidFill>
                  <a:schemeClr val="tx1"/>
                </a:solidFill>
              </a:rPr>
              <a:t>des.junta-andalucia.es</a:t>
            </a:r>
            <a:r>
              <a:rPr lang="es-ES" sz="1200" dirty="0">
                <a:solidFill>
                  <a:schemeClr val="tx1"/>
                </a:solidFill>
              </a:rPr>
              <a:t>/disposiciones/",</a:t>
            </a:r>
          </a:p>
          <a:p>
            <a:r>
              <a:rPr lang="es-ES" sz="1200" dirty="0">
                <a:solidFill>
                  <a:schemeClr val="tx1"/>
                </a:solidFill>
              </a:rPr>
              <a:t>        "</a:t>
            </a:r>
            <a:r>
              <a:rPr lang="es-ES" sz="1200" dirty="0" err="1">
                <a:solidFill>
                  <a:schemeClr val="tx1"/>
                </a:solidFill>
              </a:rPr>
              <a:t>adapterEndpoint</a:t>
            </a:r>
            <a:r>
              <a:rPr lang="es-ES" sz="1200" dirty="0">
                <a:solidFill>
                  <a:schemeClr val="tx1"/>
                </a:solidFill>
              </a:rPr>
              <a:t>": "http://sdigitales-wso2-ei-http-gateway-plataforma-tecnologica.apps.paas-des.junta-andalucia.es/</a:t>
            </a:r>
            <a:r>
              <a:rPr lang="es-ES" sz="1200" dirty="0" err="1">
                <a:solidFill>
                  <a:schemeClr val="tx1"/>
                </a:solidFill>
              </a:rPr>
              <a:t>datasets</a:t>
            </a:r>
            <a:r>
              <a:rPr lang="es-ES" sz="1200" dirty="0">
                <a:solidFill>
                  <a:schemeClr val="tx1"/>
                </a:solidFill>
              </a:rPr>
              <a:t>/</a:t>
            </a:r>
            <a:r>
              <a:rPr lang="es-ES" sz="1200" dirty="0" err="1">
                <a:solidFill>
                  <a:schemeClr val="tx1"/>
                </a:solidFill>
              </a:rPr>
              <a:t>PD_Hydra_REST</a:t>
            </a:r>
            <a:r>
              <a:rPr lang="es-ES" sz="1200" dirty="0">
                <a:solidFill>
                  <a:schemeClr val="tx1"/>
                </a:solidFill>
              </a:rPr>
              <a:t>",</a:t>
            </a:r>
          </a:p>
          <a:p>
            <a:r>
              <a:rPr lang="es-ES" sz="1200" dirty="0">
                <a:solidFill>
                  <a:schemeClr val="tx1"/>
                </a:solidFill>
              </a:rPr>
              <a:t>        "</a:t>
            </a:r>
            <a:r>
              <a:rPr lang="es-ES" sz="1200" dirty="0" err="1">
                <a:solidFill>
                  <a:schemeClr val="tx1"/>
                </a:solidFill>
              </a:rPr>
              <a:t>username</a:t>
            </a:r>
            <a:r>
              <a:rPr lang="es-ES" sz="1200" dirty="0">
                <a:solidFill>
                  <a:schemeClr val="tx1"/>
                </a:solidFill>
              </a:rPr>
              <a:t>": </a:t>
            </a:r>
            <a:r>
              <a:rPr lang="es-ES" sz="1200" dirty="0" err="1">
                <a:solidFill>
                  <a:schemeClr val="tx1"/>
                </a:solidFill>
              </a:rPr>
              <a:t>null</a:t>
            </a:r>
            <a:r>
              <a:rPr lang="es-ES" sz="1200" dirty="0">
                <a:solidFill>
                  <a:schemeClr val="tx1"/>
                </a:solidFill>
              </a:rPr>
              <a:t>,</a:t>
            </a:r>
          </a:p>
          <a:p>
            <a:r>
              <a:rPr lang="es-ES" sz="1200" dirty="0">
                <a:solidFill>
                  <a:schemeClr val="tx1"/>
                </a:solidFill>
              </a:rPr>
              <a:t>        "</a:t>
            </a:r>
            <a:r>
              <a:rPr lang="es-ES" sz="1200" dirty="0" err="1">
                <a:solidFill>
                  <a:schemeClr val="tx1"/>
                </a:solidFill>
              </a:rPr>
              <a:t>password</a:t>
            </a:r>
            <a:r>
              <a:rPr lang="es-ES" sz="1200" dirty="0">
                <a:solidFill>
                  <a:schemeClr val="tx1"/>
                </a:solidFill>
              </a:rPr>
              <a:t>": </a:t>
            </a:r>
            <a:r>
              <a:rPr lang="es-ES" sz="1200" dirty="0" err="1">
                <a:solidFill>
                  <a:schemeClr val="tx1"/>
                </a:solidFill>
              </a:rPr>
              <a:t>null</a:t>
            </a:r>
            <a:r>
              <a:rPr lang="es-ES" sz="1200" dirty="0">
                <a:solidFill>
                  <a:schemeClr val="tx1"/>
                </a:solidFill>
              </a:rPr>
              <a:t>,</a:t>
            </a:r>
          </a:p>
          <a:p>
            <a:r>
              <a:rPr lang="es-ES" sz="1200" dirty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38A0E9-2659-7DB3-0D74-8C236D703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74" y="1158235"/>
            <a:ext cx="9490229" cy="208907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8C75A7D-0273-C3E2-F7C2-29D2B6279BFB}"/>
              </a:ext>
            </a:extLst>
          </p:cNvPr>
          <p:cNvSpPr/>
          <p:nvPr/>
        </p:nvSpPr>
        <p:spPr>
          <a:xfrm>
            <a:off x="246926" y="3497802"/>
            <a:ext cx="611836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es-ES" sz="1600" dirty="0"/>
            </a:b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¿Qué es?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Se trata de un servicio interno que tiene como misión relacionar los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datasets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con los sus proveedores (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finalEndpoint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) y el procedimiento de la plataforma que se encarga de la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comunición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con éste (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adapterEndpoint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Esta es información necesaria para que la plataforma identifique el servicio que debe consultar para obtener toda la información necesaria a indexar.</a:t>
            </a:r>
          </a:p>
        </p:txBody>
      </p:sp>
    </p:spTree>
    <p:extLst>
      <p:ext uri="{BB962C8B-B14F-4D97-AF65-F5344CB8AC3E}">
        <p14:creationId xmlns:p14="http://schemas.microsoft.com/office/powerpoint/2010/main" val="66735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80D351CC-842C-1A79-3354-4F28CE00B760}"/>
              </a:ext>
            </a:extLst>
          </p:cNvPr>
          <p:cNvSpPr/>
          <p:nvPr/>
        </p:nvSpPr>
        <p:spPr>
          <a:xfrm>
            <a:off x="408973" y="212295"/>
            <a:ext cx="9707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Como desarrollar el Proveedor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8C75A7D-0273-C3E2-F7C2-29D2B6279BFB}"/>
              </a:ext>
            </a:extLst>
          </p:cNvPr>
          <p:cNvSpPr/>
          <p:nvPr/>
        </p:nvSpPr>
        <p:spPr>
          <a:xfrm>
            <a:off x="408973" y="763779"/>
            <a:ext cx="76732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es-ES" sz="1600" dirty="0"/>
            </a:b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¿Cómo hacerlo?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microservicio puede ser desarrollado en cualquier tecnología siempre y cuando cuente con los métodos mínimos:</a:t>
            </a: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Crear Evento POST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Para enviar notificación al orquestador sobre creación de datos. En esta llamada será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identificar correctamente la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donde se realiza la llamada.	 Por ejemplo: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https://sdigitales-wso2-ei-gateway-plataforma-tecnologica.apps.paas-des.junta-andalucia.es/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PD_Hydra_REST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v1.0.0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  <a:r>
              <a:rPr lang="es-ES" dirty="0">
                <a:solidFill>
                  <a:srgbClr val="2E75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}/{</a:t>
            </a:r>
            <a:r>
              <a:rPr lang="es-ES" dirty="0">
                <a:solidFill>
                  <a:srgbClr val="C55A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}. Igualmente será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tener en cuenta los parámetros de cabecera en la petición (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credenciales…). Ejemplos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aquí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Crear Evento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PUT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Exactamente la llamada anterior pero con método PUT por con el objetivo de actualizar un contenido.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Crear evento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DELETE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Igualmente envío de notificación al orquestador en caso de eliminación de un registro o contenido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{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}/{id}.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Método necesario para la obtención de datos de un registro a partir de su identificador, que será consumido por la plataforma.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Reindexar.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Método necesario para la indexación de todos los identificadores que existan en la fuente de datos origen. Se generará una llamada al método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Crear Evento POST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por cada registro existente.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Count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Método que devuelve el número de registros que existe en la fuente de datos origen.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GET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Ejemplo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C1F7C1-53E5-A01A-56E0-448885505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544" y="2999550"/>
            <a:ext cx="271034" cy="262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FBE688-F3DC-B615-9FEC-B1FFDA194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006" y="4250354"/>
            <a:ext cx="295275" cy="285750"/>
          </a:xfrm>
          <a:prstGeom prst="rect">
            <a:avLst/>
          </a:prstGeom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7EE1A4C-0F21-2552-682C-742C121FDA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007160"/>
              </p:ext>
            </p:extLst>
          </p:nvPr>
        </p:nvGraphicFramePr>
        <p:xfrm>
          <a:off x="8493125" y="790575"/>
          <a:ext cx="2733675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8406811" imgH="14347786" progId="Word.Document.12">
                  <p:embed/>
                </p:oleObj>
              </mc:Choice>
              <mc:Fallback>
                <p:oleObj name="Document" r:id="rId7" imgW="8406811" imgH="143477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93125" y="790575"/>
                        <a:ext cx="2733675" cy="467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A7F82433-4FA8-D3AB-CACB-F3F7BFCF8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694" y="3452874"/>
            <a:ext cx="271034" cy="262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D6F4AF4-C865-25D4-4665-967826A3B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486" y="3875535"/>
            <a:ext cx="271034" cy="2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4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80D351CC-842C-1A79-3354-4F28CE00B760}"/>
              </a:ext>
            </a:extLst>
          </p:cNvPr>
          <p:cNvSpPr/>
          <p:nvPr/>
        </p:nvSpPr>
        <p:spPr>
          <a:xfrm>
            <a:off x="408973" y="212295"/>
            <a:ext cx="9707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F83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Pruebas funcionales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8C75A7D-0273-C3E2-F7C2-29D2B6279BFB}"/>
              </a:ext>
            </a:extLst>
          </p:cNvPr>
          <p:cNvSpPr/>
          <p:nvPr/>
        </p:nvSpPr>
        <p:spPr>
          <a:xfrm>
            <a:off x="408973" y="763779"/>
            <a:ext cx="7673237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es-ES" sz="1600" dirty="0"/>
            </a:b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¿Puedo probar la ejecución del flujo?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Crear Evento POST/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PUT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DELETE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En la primera llamada que se realiza en el flujo,        ,si todo ha ido bien se obtendrá una respuesta 200 OK con el siguiente contenido.</a:t>
            </a: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{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}/{id}.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Una vez recibida la petición por parte de plataforma y enviada toda la información debe ser indexada en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ElasticSearch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      , podemos revisar si el mensaje correspondiente se ha registrado en el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Kafka correspondiente, o directamente podemos consultar 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Elastic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la información:</a:t>
            </a:r>
          </a:p>
          <a:p>
            <a:pPr lvl="4"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Servicio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Kibana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Wiki Consultas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Kibana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 algn="just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4" indent="-285750" algn="just">
              <a:buFont typeface="Arial" panose="020B0604020202020204" pitchFamily="34" charset="0"/>
              <a:buChar char="•"/>
            </a:pP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ApiContent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 una API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REST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desarrollada en la tecnología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WS2O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que permite la consulta de cualquier dato en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Elastic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4"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Enlace al servicio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Consulta interna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Consulta pública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 algn="just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Documentación de uso desde Datos Abiertos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C1F7C1-53E5-A01A-56E0-4488855053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0697" y="1482827"/>
            <a:ext cx="271034" cy="2620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C1DC9AD-0B88-FA7A-B2C5-7501CD571167}"/>
              </a:ext>
            </a:extLst>
          </p:cNvPr>
          <p:cNvSpPr/>
          <p:nvPr/>
        </p:nvSpPr>
        <p:spPr>
          <a:xfrm>
            <a:off x="733885" y="2065418"/>
            <a:ext cx="3511706" cy="1246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>
                <a:solidFill>
                  <a:schemeClr val="tx1"/>
                </a:solidFill>
              </a:rPr>
              <a:t>{</a:t>
            </a:r>
          </a:p>
          <a:p>
            <a:r>
              <a:rPr lang="es-ES" sz="1050" dirty="0">
                <a:solidFill>
                  <a:schemeClr val="tx1"/>
                </a:solidFill>
              </a:rPr>
              <a:t>"</a:t>
            </a:r>
            <a:r>
              <a:rPr lang="es-ES" sz="1050" dirty="0" err="1">
                <a:solidFill>
                  <a:schemeClr val="tx1"/>
                </a:solidFill>
              </a:rPr>
              <a:t>message</a:t>
            </a:r>
            <a:r>
              <a:rPr lang="es-ES" sz="1050" dirty="0">
                <a:solidFill>
                  <a:schemeClr val="tx1"/>
                </a:solidFill>
              </a:rPr>
              <a:t>": "Se ha entregado la notificación a Kafka del nuevo contenido",</a:t>
            </a:r>
          </a:p>
          <a:p>
            <a:r>
              <a:rPr lang="es-ES" sz="1050" dirty="0">
                <a:solidFill>
                  <a:schemeClr val="tx1"/>
                </a:solidFill>
              </a:rPr>
              <a:t>"</a:t>
            </a:r>
            <a:r>
              <a:rPr lang="es-ES" sz="1050" dirty="0" err="1">
                <a:solidFill>
                  <a:schemeClr val="tx1"/>
                </a:solidFill>
              </a:rPr>
              <a:t>topic</a:t>
            </a:r>
            <a:r>
              <a:rPr lang="es-ES" sz="1050" dirty="0">
                <a:solidFill>
                  <a:schemeClr val="tx1"/>
                </a:solidFill>
              </a:rPr>
              <a:t>": "</a:t>
            </a:r>
            <a:r>
              <a:rPr lang="es-ES" sz="1050" dirty="0" err="1">
                <a:solidFill>
                  <a:schemeClr val="tx1"/>
                </a:solidFill>
              </a:rPr>
              <a:t>content-update</a:t>
            </a:r>
            <a:r>
              <a:rPr lang="es-ES" sz="1050" dirty="0">
                <a:solidFill>
                  <a:schemeClr val="tx1"/>
                </a:solidFill>
              </a:rPr>
              <a:t>",</a:t>
            </a:r>
          </a:p>
          <a:p>
            <a:r>
              <a:rPr lang="es-ES" sz="1050" dirty="0">
                <a:solidFill>
                  <a:schemeClr val="tx1"/>
                </a:solidFill>
              </a:rPr>
              <a:t>"</a:t>
            </a:r>
            <a:r>
              <a:rPr lang="es-ES" sz="1050" dirty="0" err="1">
                <a:solidFill>
                  <a:schemeClr val="tx1"/>
                </a:solidFill>
              </a:rPr>
              <a:t>partition</a:t>
            </a:r>
            <a:r>
              <a:rPr lang="es-ES" sz="1050" dirty="0">
                <a:solidFill>
                  <a:schemeClr val="tx1"/>
                </a:solidFill>
              </a:rPr>
              <a:t>": "0",</a:t>
            </a:r>
          </a:p>
          <a:p>
            <a:r>
              <a:rPr lang="es-ES" sz="1050" dirty="0">
                <a:solidFill>
                  <a:schemeClr val="tx1"/>
                </a:solidFill>
              </a:rPr>
              <a:t>"offset": "78“</a:t>
            </a:r>
          </a:p>
          <a:p>
            <a:r>
              <a:rPr lang="es-ES" sz="1050" dirty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1EF4C08-6990-7389-82C1-E76649BBF0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2294" y="3817699"/>
            <a:ext cx="285750" cy="2857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F63368-3704-3227-A745-3C6686E2E4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8555" y="3133021"/>
            <a:ext cx="3435435" cy="21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57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1316</Words>
  <Application>Microsoft Office PowerPoint</Application>
  <PresentationFormat>Panorámica</PresentationFormat>
  <Paragraphs>128</Paragraphs>
  <Slides>11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Avenir Next Condensed</vt:lpstr>
      <vt:lpstr>Arial</vt:lpstr>
      <vt:lpstr>Open Sans</vt:lpstr>
      <vt:lpstr>Calibri</vt:lpstr>
      <vt:lpstr>Tema de Office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Presidencia</dc:title>
  <dc:creator>Carmen Edith Quinonez Barraza;marcos.aviles@soprasteria.com</dc:creator>
  <cp:lastModifiedBy>AVILES LUQUE Marcos</cp:lastModifiedBy>
  <cp:revision>208</cp:revision>
  <dcterms:modified xsi:type="dcterms:W3CDTF">2023-05-26T06:09:25Z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7fb912-4521-4a7e-a4b8-c3318952056f_Enabled">
    <vt:lpwstr>true</vt:lpwstr>
  </property>
  <property fmtid="{D5CDD505-2E9C-101B-9397-08002B2CF9AE}" pid="3" name="MSIP_Label_0d7fb912-4521-4a7e-a4b8-c3318952056f_SetDate">
    <vt:lpwstr>2022-09-09T12:50:12Z</vt:lpwstr>
  </property>
  <property fmtid="{D5CDD505-2E9C-101B-9397-08002B2CF9AE}" pid="4" name="MSIP_Label_0d7fb912-4521-4a7e-a4b8-c3318952056f_Method">
    <vt:lpwstr>Privileged</vt:lpwstr>
  </property>
  <property fmtid="{D5CDD505-2E9C-101B-9397-08002B2CF9AE}" pid="5" name="MSIP_Label_0d7fb912-4521-4a7e-a4b8-c3318952056f_Name">
    <vt:lpwstr>Externo</vt:lpwstr>
  </property>
  <property fmtid="{D5CDD505-2E9C-101B-9397-08002B2CF9AE}" pid="6" name="MSIP_Label_0d7fb912-4521-4a7e-a4b8-c3318952056f_SiteId">
    <vt:lpwstr>8b87af7d-8647-4dc7-8df4-5f69a2011bb5</vt:lpwstr>
  </property>
  <property fmtid="{D5CDD505-2E9C-101B-9397-08002B2CF9AE}" pid="7" name="MSIP_Label_0d7fb912-4521-4a7e-a4b8-c3318952056f_ActionId">
    <vt:lpwstr>f4fcf886-569b-40ef-9b7b-125d658cf317</vt:lpwstr>
  </property>
  <property fmtid="{D5CDD505-2E9C-101B-9397-08002B2CF9AE}" pid="8" name="MSIP_Label_0d7fb912-4521-4a7e-a4b8-c3318952056f_ContentBits">
    <vt:lpwstr>0</vt:lpwstr>
  </property>
</Properties>
</file>